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9"/>
  </p:notesMasterIdLst>
  <p:sldIdLst>
    <p:sldId id="256" r:id="rId4"/>
    <p:sldId id="257" r:id="rId5"/>
    <p:sldId id="263" r:id="rId6"/>
    <p:sldId id="264" r:id="rId7"/>
    <p:sldId id="265" r:id="rId8"/>
    <p:sldId id="266" r:id="rId10"/>
    <p:sldId id="258" r:id="rId11"/>
    <p:sldId id="259" r:id="rId12"/>
    <p:sldId id="267" r:id="rId13"/>
    <p:sldId id="268" r:id="rId14"/>
    <p:sldId id="269" r:id="rId15"/>
    <p:sldId id="270" r:id="rId16"/>
    <p:sldId id="260" r:id="rId17"/>
    <p:sldId id="261" r:id="rId18"/>
    <p:sldId id="262" r:id="rId19"/>
    <p:sldId id="271" r:id="rId20"/>
    <p:sldId id="281" r:id="rId21"/>
    <p:sldId id="272" r:id="rId22"/>
    <p:sldId id="273" r:id="rId23"/>
    <p:sldId id="274" r:id="rId24"/>
    <p:sldId id="283" r:id="rId25"/>
    <p:sldId id="275" r:id="rId26"/>
    <p:sldId id="276" r:id="rId27"/>
    <p:sldId id="277" r:id="rId28"/>
    <p:sldId id="278" r:id="rId29"/>
    <p:sldId id="279" r:id="rId30"/>
    <p:sldId id="280" r:id="rId31"/>
    <p:sldId id="282" r:id="rId32"/>
    <p:sldId id="284" r:id="rId33"/>
    <p:sldId id="285" r:id="rId34"/>
    <p:sldId id="28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1. </a:t>
            </a:r>
            <a:r>
              <a:rPr lang="zh-CN" altLang="en-US" b="1">
                <a:sym typeface="+mn-ea"/>
              </a:rPr>
              <a:t>简单易学</a:t>
            </a:r>
            <a:r>
              <a:rPr lang="zh-CN" altLang="en-US">
                <a:sym typeface="+mn-ea"/>
              </a:rPr>
              <a:t>：Python的语法设计简洁明了，容易理解和学习，适合初学者入门编程。</a:t>
            </a:r>
            <a:endParaRPr lang="zh-CN" altLang="en-US"/>
          </a:p>
          <a:p>
            <a:r>
              <a:rPr lang="zh-CN" altLang="en-US">
                <a:sym typeface="+mn-ea"/>
              </a:rPr>
              <a:t>2. </a:t>
            </a:r>
            <a:r>
              <a:rPr lang="zh-CN" altLang="en-US" b="1">
                <a:sym typeface="+mn-ea"/>
              </a:rPr>
              <a:t>高级特性</a:t>
            </a:r>
            <a:r>
              <a:rPr lang="zh-CN" altLang="en-US">
                <a:sym typeface="+mn-ea"/>
              </a:rPr>
              <a:t>：Python提供了许多高级特性，如面向对象编程、函数式编程、迭代器和生成器等，可以实现复杂的程序逻辑。</a:t>
            </a:r>
            <a:endParaRPr lang="zh-CN" altLang="en-US"/>
          </a:p>
          <a:p>
            <a:r>
              <a:rPr lang="zh-CN" altLang="en-US">
                <a:sym typeface="+mn-ea"/>
              </a:rPr>
              <a:t>3. </a:t>
            </a:r>
            <a:r>
              <a:rPr lang="zh-CN" altLang="en-US" b="1">
                <a:sym typeface="+mn-ea"/>
              </a:rPr>
              <a:t>跨平台</a:t>
            </a:r>
            <a:r>
              <a:rPr lang="zh-CN" altLang="en-US">
                <a:sym typeface="+mn-ea"/>
              </a:rPr>
              <a:t>：Python可以在多个操作系统上运行，包括Windows、Mac和Linux等，具有很好的跨平台性。</a:t>
            </a:r>
            <a:endParaRPr lang="zh-CN" altLang="en-US"/>
          </a:p>
          <a:p>
            <a:r>
              <a:rPr lang="zh-CN" altLang="en-US">
                <a:sym typeface="+mn-ea"/>
              </a:rPr>
              <a:t>4. </a:t>
            </a:r>
            <a:r>
              <a:rPr lang="zh-CN" altLang="en-US" b="1">
                <a:sym typeface="+mn-ea"/>
              </a:rPr>
              <a:t>强大的标准库</a:t>
            </a:r>
            <a:r>
              <a:rPr lang="zh-CN" altLang="en-US">
                <a:sym typeface="+mn-ea"/>
              </a:rPr>
              <a:t>：Python内置了丰富的标准库，涵盖了各种功能模块，如文件操作、网络编程、数据处理、图形界面等，方便开发者快速构建应用。</a:t>
            </a:r>
            <a:endParaRPr lang="zh-CN" altLang="en-US"/>
          </a:p>
          <a:p>
            <a:r>
              <a:rPr lang="zh-CN" altLang="en-US">
                <a:sym typeface="+mn-ea"/>
              </a:rPr>
              <a:t>5. </a:t>
            </a:r>
            <a:r>
              <a:rPr lang="zh-CN" altLang="en-US" b="1">
                <a:sym typeface="+mn-ea"/>
              </a:rPr>
              <a:t>第三方库丰富</a:t>
            </a:r>
            <a:r>
              <a:rPr lang="zh-CN" altLang="en-US">
                <a:sym typeface="+mn-ea"/>
              </a:rPr>
              <a:t>：Python拥有庞大的第三方库生态系统，如NumPy、Pandas、Matplotlib、TensorFlow等，提供了各种功能强大的扩展库，方便开发者进行数据分析、科学计算、机器学习等领域的应用。</a:t>
            </a:r>
            <a:endParaRPr lang="zh-CN" altLang="en-US"/>
          </a:p>
          <a:p>
            <a:r>
              <a:rPr lang="zh-CN" altLang="en-US">
                <a:sym typeface="+mn-ea"/>
              </a:rPr>
              <a:t>6. </a:t>
            </a:r>
            <a:r>
              <a:rPr lang="zh-CN" altLang="en-US" b="1">
                <a:sym typeface="+mn-ea"/>
              </a:rPr>
              <a:t>多用途语言</a:t>
            </a:r>
            <a:r>
              <a:rPr lang="zh-CN" altLang="en-US">
                <a:sym typeface="+mn-ea"/>
              </a:rPr>
              <a:t>：Python可用于开发各种类型的应用，包括网站开发、数据分析、机器学习、人工智能、网络爬虫、自动化脚本等。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https://geek-docs.com/python/python-tutorial/j_world-class-software-it-firms-that-use-python-in-2023.html</a:t>
            </a:r>
            <a:endParaRPr lang="zh-CN" altLang="en-US"/>
          </a:p>
          <a:p>
            <a:r>
              <a:rPr lang="en-US" altLang="zh-CN"/>
              <a:t>reditt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5180"/>
            <a:ext cx="10515600" cy="1325563"/>
          </a:xfrm>
          <a:prstGeom prst="rect">
            <a:avLst/>
          </a:prstGeom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310130"/>
            <a:ext cx="10515600" cy="3867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302115" y="6093460"/>
            <a:ext cx="2527935" cy="7645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0955"/>
            <a:ext cx="4037965" cy="6019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2100" y="6336665"/>
            <a:ext cx="262255" cy="2781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05180"/>
            <a:ext cx="10515600" cy="1325563"/>
          </a:xfrm>
          <a:prstGeom prst="rect">
            <a:avLst/>
          </a:prstGeom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310130"/>
            <a:ext cx="10515600" cy="3867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302115" y="6093460"/>
            <a:ext cx="2527935" cy="7645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20955"/>
            <a:ext cx="4037965" cy="6019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2100" y="6336665"/>
            <a:ext cx="262255" cy="2781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hyperlink" Target="https://www.python.org/download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hyperlink" Target="https://www.anaconda.com/download#download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python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www.jetbrains.com/zh-cn/lp/devecosystem-2022/" TargetMode="Externa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概述和课程介绍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5970" y="2901950"/>
            <a:ext cx="2451100" cy="1244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908050"/>
            <a:ext cx="7670800" cy="50419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684520" y="805180"/>
            <a:ext cx="56692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打印水仙花</a:t>
            </a:r>
            <a:r>
              <a:rPr lang="zh-CN" altLang="en-US" sz="7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数</a:t>
            </a:r>
            <a:endParaRPr lang="zh-CN" altLang="en-US" sz="7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8820" y="3797935"/>
            <a:ext cx="3746500" cy="78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5" y="671830"/>
            <a:ext cx="7699375" cy="57912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757295" y="1330960"/>
            <a:ext cx="8112125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获取数组出现次数最多的元素</a:t>
            </a:r>
            <a:endParaRPr lang="zh-CN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136650"/>
            <a:ext cx="8178800" cy="4584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875" y="2759075"/>
            <a:ext cx="5613400" cy="24765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684520" y="805180"/>
            <a:ext cx="56692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打印斐波拉契数列</a:t>
            </a:r>
            <a:endParaRPr lang="zh-CN" altLang="en-US" sz="5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学会如何使用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各种库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/>
              <a:t>了解常用的Python库和模块，如NumPy、Pandas、Matplotlib、Requests等</a:t>
            </a:r>
            <a:endParaRPr lang="zh-CN" altLang="en-US" sz="2400"/>
          </a:p>
          <a:p>
            <a:r>
              <a:rPr lang="zh-CN" altLang="en-US" sz="2400"/>
              <a:t>学习如何安装和引入这些库，以及如何查阅官方文档和使用示例</a:t>
            </a:r>
            <a:endParaRPr lang="zh-CN" altLang="en-US" sz="2400"/>
          </a:p>
          <a:p>
            <a:r>
              <a:rPr lang="zh-CN" altLang="en-US" sz="2400"/>
              <a:t>掌握库的基本功能和用法，如数组操作、数据处理、可视化、网络请求等</a:t>
            </a:r>
            <a:endParaRPr lang="zh-CN" altLang="en-US"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能够使用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进行数据爬虫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/>
              <a:t>学习网络爬虫的基本原理和流程，了解HTTP请求和响应的相关知识</a:t>
            </a:r>
            <a:endParaRPr lang="zh-CN" altLang="en-US" sz="2400"/>
          </a:p>
          <a:p>
            <a:r>
              <a:rPr lang="zh-CN" altLang="en-US" sz="2400"/>
              <a:t>掌握Python的爬虫库，如BeautifulSoup、Scrapy等</a:t>
            </a:r>
            <a:endParaRPr lang="zh-CN" altLang="en-US" sz="2400"/>
          </a:p>
          <a:p>
            <a:r>
              <a:rPr lang="zh-CN" altLang="en-US" sz="2400"/>
              <a:t>学习如何解析HTML、XML等网页结构，提取所需的数据</a:t>
            </a:r>
            <a:endParaRPr lang="zh-CN" altLang="en-US" sz="2400"/>
          </a:p>
          <a:p>
            <a:r>
              <a:rPr lang="zh-CN" altLang="en-US" sz="2400"/>
              <a:t>熟悉处理反爬机制和数据存储的方法，保证爬虫的稳定性和可靠性</a:t>
            </a:r>
            <a:endParaRPr lang="zh-CN" alt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4.</a:t>
            </a:r>
            <a:r>
              <a:rPr lang="zh-CN" altLang="en-US">
                <a:sym typeface="+mn-ea"/>
              </a:rPr>
              <a:t>能够使用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进行数据分析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 sz="2400"/>
              <a:t>学习数据分析的基本概念和方法，如数据清洗、数据转换、数据可视化等</a:t>
            </a:r>
            <a:endParaRPr lang="zh-CN" altLang="en-US" sz="2400"/>
          </a:p>
          <a:p>
            <a:r>
              <a:rPr lang="zh-CN" altLang="en-US" sz="2400"/>
              <a:t>掌握Python的数据分析库，如Pandas、NumPy、Matplotlib、Seaborn等</a:t>
            </a:r>
            <a:endParaRPr lang="zh-CN" altLang="en-US" sz="2400"/>
          </a:p>
          <a:p>
            <a:r>
              <a:rPr lang="zh-CN" altLang="en-US" sz="2400"/>
              <a:t>了解高级的深度学习平台库：</a:t>
            </a:r>
            <a:r>
              <a:rPr lang="en-US" altLang="zh-CN" sz="2400"/>
              <a:t>Tensorflow, Pytorch, Paddlepaddle</a:t>
            </a:r>
            <a:endParaRPr lang="zh-CN" altLang="en-US" sz="2400"/>
          </a:p>
          <a:p>
            <a:r>
              <a:rPr lang="zh-CN" altLang="en-US" sz="2400"/>
              <a:t>学习如何读取、处理和分析各种数据源，如CSV、Excel、数据库等</a:t>
            </a:r>
            <a:endParaRPr lang="zh-CN" altLang="en-US" sz="2400"/>
          </a:p>
          <a:p>
            <a:r>
              <a:rPr lang="zh-CN" altLang="en-US" sz="2400"/>
              <a:t>实践数据分析项目，运用所学知识解决实际问题，并进行数据可视化和报告生成</a:t>
            </a:r>
            <a:endParaRPr lang="zh-CN" altLang="en-US"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</a:t>
            </a:r>
            <a:r>
              <a:rPr lang="zh-CN" altLang="en-US"/>
              <a:t>爬虫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400"/>
              <a:t>爬虫（Spider）是一种自动化程序，用于从互联网上收集、提取和存储特定网页上的数据。它模拟人类浏览器的行为，通过发送HTTP请求，访问网页并提取其中的信息，如文本、图片、链接等。爬虫可以自动遍历网页，跟踪链接，从一个网页到另一个网页，以获取更多的数据。</a:t>
            </a:r>
            <a:endParaRPr lang="zh-CN" altLang="en-US" sz="1400"/>
          </a:p>
          <a:p>
            <a:r>
              <a:rPr lang="zh-CN" altLang="en-US" sz="1400"/>
              <a:t>爬虫常用于数据采集、信息抓取、搜索引擎索引等应用。通过编写爬虫程序，可以从各种网站和在线资源中获取所需的数据，并将其保存到本地文件或数据库中，以便后续的数据分析、处理和应用。</a:t>
            </a:r>
            <a:endParaRPr lang="zh-CN" altLang="en-US" sz="1400"/>
          </a:p>
          <a:p>
            <a:r>
              <a:rPr lang="zh-CN" altLang="en-US" sz="1400"/>
              <a:t>爬虫的工作流程一般包括以下几个步骤：</a:t>
            </a:r>
            <a:endParaRPr lang="zh-CN" altLang="en-US" sz="1400"/>
          </a:p>
          <a:p>
            <a:pPr lvl="1"/>
            <a:r>
              <a:rPr lang="zh-CN" altLang="en-US" sz="1200"/>
              <a:t>1. 发起HTTP请求，获取网页内容；</a:t>
            </a:r>
            <a:endParaRPr lang="zh-CN" altLang="en-US" sz="1200"/>
          </a:p>
          <a:p>
            <a:pPr lvl="1"/>
            <a:r>
              <a:rPr lang="zh-CN" altLang="en-US" sz="1400"/>
              <a:t>2. 解析网页，提取所需的数据；</a:t>
            </a:r>
            <a:endParaRPr lang="zh-CN" altLang="en-US" sz="1400"/>
          </a:p>
          <a:p>
            <a:pPr lvl="1"/>
            <a:r>
              <a:rPr lang="zh-CN" altLang="en-US" sz="1400"/>
              <a:t>3. 处理数据，进行清洗、转换等操作；</a:t>
            </a:r>
            <a:endParaRPr lang="zh-CN" altLang="en-US" sz="1400"/>
          </a:p>
          <a:p>
            <a:pPr lvl="1"/>
            <a:r>
              <a:rPr lang="zh-CN" altLang="en-US" sz="1400"/>
              <a:t>4. 存储数据，将数据保存到文件或数据库中；</a:t>
            </a:r>
            <a:endParaRPr lang="zh-CN" altLang="en-US" sz="1400"/>
          </a:p>
          <a:p>
            <a:pPr lvl="1"/>
            <a:r>
              <a:rPr lang="zh-CN" altLang="en-US" sz="1400"/>
              <a:t>5. 遍历链接，跟踪并获取更多的数据。</a:t>
            </a:r>
            <a:endParaRPr lang="zh-CN" altLang="en-US" sz="1400"/>
          </a:p>
          <a:p>
            <a:r>
              <a:rPr lang="zh-CN" altLang="en-US" sz="1400"/>
              <a:t>Python是一种常用的编程语言，广泛用于编写爬虫程序。Python具有丰富的第三方库和框架，如BeautifulSoup、Scrapy等，简化了爬虫的开发过程，并提供了强大的工具和功能，使得爬虫程序编写更加方便和高效。</a:t>
            </a:r>
            <a:endParaRPr lang="zh-CN" altLang="en-US"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</a:t>
            </a:r>
            <a:r>
              <a:rPr lang="zh-CN" altLang="en-US"/>
              <a:t>段简单的爬虫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什么是数据</a:t>
            </a:r>
            <a:r>
              <a:rPr lang="zh-CN" altLang="en-US"/>
              <a:t>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/>
              <a:t>Python数据分析是指使用Python编程语言进行各种数据处理、数据挖掘和数据可视化的任务。它涉及从各种数据源（如文件、数据库、API等）收集和提取数据，对数据进行清洗和转换，进行统计分析和探索性数据分析（EDA），应用机器学习和统计模型进行预测和建模，以及将数据可视化以便更好地理解和传达数据结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Python具备丰富的数据分析工具和库，如NumPy、Pandas、Matplotlib、Seaborn、Scikit-learn等，这些工具提供了处理和分析数据所需的各种功能和算法。使用这些工具，可以进行数据的清洗、转换、聚合、筛选、可视化等操作，还可以应用机器学习算法进行分类、回归、聚类等任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Python数据分析常用于各个领域，包括商业、金融、医疗、社交媒体、科学研究等。它能够帮助人们从海量数据中发现模式、趋势和洞察，并支持决策制定、预测分析、优化问题等。同时，Python作为一种易学易用的编程语言，也使得数据分析工作更加高效和灵活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环境与</a:t>
            </a:r>
            <a:r>
              <a:rPr lang="zh-CN" altLang="en-US"/>
              <a:t>工具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独立</a:t>
            </a:r>
            <a:r>
              <a:rPr lang="zh-CN" altLang="en-US"/>
              <a:t>环境</a:t>
            </a:r>
            <a:r>
              <a:rPr lang="en-US" altLang="zh-CN"/>
              <a:t>(</a:t>
            </a:r>
            <a:r>
              <a:rPr lang="zh-CN" altLang="en-US">
                <a:hlinkClick r:id="rId1" tooltip="" action="ppaction://hlinkfile"/>
              </a:rPr>
              <a:t>下载安装</a:t>
            </a:r>
            <a:r>
              <a:rPr lang="en-US" altLang="zh-CN"/>
              <a:t>)</a:t>
            </a:r>
            <a:endParaRPr lang="en-US" altLang="zh-CN"/>
          </a:p>
          <a:p>
            <a:pPr lvl="1"/>
            <a:r>
              <a:rPr lang="en-US" altLang="zh-CN" sz="2400"/>
              <a:t>Python2.x</a:t>
            </a:r>
            <a:endParaRPr lang="en-US" altLang="zh-CN" sz="2400"/>
          </a:p>
          <a:p>
            <a:pPr lvl="1"/>
            <a:r>
              <a:rPr lang="en-US" altLang="zh-CN" sz="2400"/>
              <a:t>Python3.x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集成</a:t>
            </a:r>
            <a:r>
              <a:rPr lang="zh-CN" altLang="en-US"/>
              <a:t>环境</a:t>
            </a:r>
            <a:endParaRPr lang="zh-CN" altLang="en-US"/>
          </a:p>
          <a:p>
            <a:pPr lvl="1"/>
            <a:r>
              <a:rPr lang="en-US" altLang="zh-CN"/>
              <a:t>Anaconda(</a:t>
            </a:r>
            <a:r>
              <a:rPr lang="zh-CN" altLang="en-US"/>
              <a:t>推荐</a:t>
            </a:r>
            <a:r>
              <a:rPr lang="en-US" altLang="zh-CN"/>
              <a:t>)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610" y="2506980"/>
            <a:ext cx="5504815" cy="24009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今日内容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514350" indent="-514350">
              <a:buAutoNum type="arabicPeriod"/>
            </a:pPr>
            <a:r>
              <a:rPr lang="zh-CN" altLang="en-US">
                <a:sym typeface="+mn-ea"/>
              </a:rPr>
              <a:t>Python的应用领域和重要性</a:t>
            </a:r>
            <a:endParaRPr lang="zh-CN" altLang="en-US"/>
          </a:p>
          <a:p>
            <a:pPr marL="514350" indent="-514350">
              <a:buAutoNum type="arabicPeriod"/>
            </a:pPr>
            <a:r>
              <a:rPr lang="zh-CN" altLang="en-US"/>
              <a:t>课程介绍和目标设定</a:t>
            </a:r>
            <a:endParaRPr lang="zh-CN" altLang="en-US"/>
          </a:p>
          <a:p>
            <a:pPr marL="514350" indent="-514350">
              <a:buAutoNum type="arabicPeriod"/>
            </a:pPr>
            <a:r>
              <a:rPr lang="zh-CN" altLang="en-US"/>
              <a:t>数据分析和爬虫的概述</a:t>
            </a:r>
            <a:endParaRPr lang="zh-CN" altLang="en-US"/>
          </a:p>
          <a:p>
            <a:pPr marL="514350" indent="-514350">
              <a:buAutoNum type="arabicPeriod"/>
            </a:pPr>
            <a:r>
              <a:rPr lang="zh-CN" altLang="en-US"/>
              <a:t>安装和配置Python环境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Anaconda(</a:t>
            </a:r>
            <a:r>
              <a:rPr lang="en-US" altLang="zh-CN">
                <a:hlinkClick r:id="rId1" tooltip="" action="ppaction://hlinkfile"/>
              </a:rPr>
              <a:t>下载安装)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210" y="2310130"/>
            <a:ext cx="9084945" cy="3867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720" y="1064260"/>
            <a:ext cx="1032510" cy="8083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Windows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200" y="2131060"/>
            <a:ext cx="795655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Anaconda</a:t>
            </a:r>
            <a:r>
              <a:rPr lang="zh-CN" altLang="en-US"/>
              <a:t>集成界面（截图是</a:t>
            </a:r>
            <a:r>
              <a:rPr lang="en-US" altLang="zh-CN"/>
              <a:t>mac</a:t>
            </a:r>
            <a:r>
              <a:rPr lang="zh-CN" altLang="en-US"/>
              <a:t>版）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89785" y="2131060"/>
            <a:ext cx="6823075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Launch Jupyter Notebook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2715" y="2310130"/>
            <a:ext cx="9385300" cy="3867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35" y="4826000"/>
            <a:ext cx="6007100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新建</a:t>
            </a:r>
            <a:r>
              <a:rPr lang="en-US" altLang="zh-CN"/>
              <a:t>Notebook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545715"/>
            <a:ext cx="10515600" cy="339471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143365" y="3654425"/>
            <a:ext cx="2446020" cy="448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的其他交互</a:t>
            </a:r>
            <a:r>
              <a:rPr lang="zh-CN" altLang="en-US"/>
              <a:t>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终端（</a:t>
            </a:r>
            <a:r>
              <a:rPr lang="en-US" altLang="zh-CN"/>
              <a:t>cmd</a:t>
            </a:r>
            <a:r>
              <a:rPr lang="zh-CN" altLang="en-US"/>
              <a:t>）</a:t>
            </a:r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3475" y="3077210"/>
            <a:ext cx="9924415" cy="258826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55395" y="3317875"/>
            <a:ext cx="1834515" cy="521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41315" y="3077210"/>
            <a:ext cx="2446020" cy="448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49325" y="4562475"/>
            <a:ext cx="4363720" cy="521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的其他交互</a:t>
            </a:r>
            <a:r>
              <a:rPr lang="zh-CN" altLang="en-US"/>
              <a:t>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文件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917190"/>
            <a:ext cx="5811520" cy="1872615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420" y="2917190"/>
            <a:ext cx="6164580" cy="322453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7" name="矩形 6"/>
          <p:cNvSpPr/>
          <p:nvPr/>
        </p:nvSpPr>
        <p:spPr>
          <a:xfrm>
            <a:off x="9533890" y="5539740"/>
            <a:ext cx="2395855" cy="346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包管理（安装、卸载、</a:t>
            </a:r>
            <a:r>
              <a:rPr lang="zh-CN" altLang="en-US"/>
              <a:t>升级）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10130"/>
            <a:ext cx="5353685" cy="3867150"/>
          </a:xfrm>
        </p:spPr>
        <p:txBody>
          <a:bodyPr/>
          <a:p>
            <a:r>
              <a:rPr lang="zh-CN" altLang="en-US"/>
              <a:t>常规包</a:t>
            </a:r>
            <a:r>
              <a:rPr lang="zh-CN" altLang="en-US"/>
              <a:t>管理：</a:t>
            </a:r>
            <a:endParaRPr lang="zh-CN" altLang="en-US"/>
          </a:p>
          <a:p>
            <a:pPr lvl="1"/>
            <a:r>
              <a:rPr lang="en-US" altLang="zh-CN"/>
              <a:t>Anaconda</a:t>
            </a:r>
            <a:endParaRPr lang="en-US" altLang="zh-CN"/>
          </a:p>
          <a:p>
            <a:pPr lvl="0"/>
            <a:r>
              <a:rPr lang="zh-CN" altLang="en-US"/>
              <a:t>非常规</a:t>
            </a:r>
            <a:r>
              <a:rPr lang="zh-CN" altLang="en-US"/>
              <a:t>包：</a:t>
            </a:r>
            <a:endParaRPr lang="zh-CN" altLang="en-US"/>
          </a:p>
          <a:p>
            <a:pPr lvl="1"/>
            <a:r>
              <a:rPr lang="zh-CN" altLang="en-US"/>
              <a:t>安装：</a:t>
            </a:r>
            <a:r>
              <a:rPr lang="en-US" altLang="zh-CN"/>
              <a:t>pip install </a:t>
            </a:r>
            <a:r>
              <a:rPr lang="zh-CN" altLang="en-US"/>
              <a:t>包</a:t>
            </a:r>
            <a:r>
              <a:rPr lang="zh-CN" altLang="en-US"/>
              <a:t>名</a:t>
            </a:r>
            <a:endParaRPr lang="zh-CN" altLang="en-US"/>
          </a:p>
          <a:p>
            <a:pPr lvl="1"/>
            <a:r>
              <a:rPr lang="zh-CN" altLang="en-US"/>
              <a:t>卸载</a:t>
            </a:r>
            <a:r>
              <a:rPr lang="en-US" altLang="zh-CN"/>
              <a:t>: pip uninstall </a:t>
            </a:r>
            <a:r>
              <a:rPr lang="zh-CN" altLang="en-US"/>
              <a:t>包名</a:t>
            </a:r>
            <a:endParaRPr lang="zh-CN" altLang="en-US"/>
          </a:p>
          <a:p>
            <a:pPr lvl="1"/>
            <a:r>
              <a:rPr lang="zh-CN" altLang="en-US"/>
              <a:t>更新</a:t>
            </a:r>
            <a:r>
              <a:rPr lang="en-US" altLang="zh-CN"/>
              <a:t>: pip install </a:t>
            </a:r>
            <a:r>
              <a:rPr lang="zh-CN" altLang="en-US"/>
              <a:t>包名</a:t>
            </a:r>
            <a:r>
              <a:rPr lang="en-US" altLang="zh-CN"/>
              <a:t> --upgrade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6710" y="2131060"/>
            <a:ext cx="6466840" cy="23577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包管理（安装、卸载、升级）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源码</a:t>
            </a:r>
            <a:r>
              <a:rPr lang="zh-CN" altLang="en-US"/>
              <a:t>安装</a:t>
            </a:r>
            <a:endParaRPr lang="zh-CN" altLang="en-US"/>
          </a:p>
          <a:p>
            <a:pPr lvl="1"/>
            <a:r>
              <a:rPr lang="zh-CN" altLang="en-US"/>
              <a:t>下载源码</a:t>
            </a:r>
            <a:r>
              <a:rPr lang="en-US" altLang="zh-CN"/>
              <a:t>: https://pypi.org/project/jieba/  jieba-0.42.1.tar.gz </a:t>
            </a:r>
            <a:endParaRPr lang="en-US" altLang="zh-CN"/>
          </a:p>
          <a:p>
            <a:pPr lvl="1"/>
            <a:r>
              <a:rPr lang="en-US" altLang="zh-CN"/>
              <a:t>解压源码: tar zxvf </a:t>
            </a:r>
            <a:r>
              <a:rPr lang="en-US" altLang="zh-CN">
                <a:sym typeface="+mn-ea"/>
              </a:rPr>
              <a:t>jieba-0.42.1.tar.gz (windows</a:t>
            </a:r>
            <a:r>
              <a:rPr lang="zh-CN" altLang="en-US">
                <a:sym typeface="+mn-ea"/>
              </a:rPr>
              <a:t>系统可能不支持</a:t>
            </a:r>
            <a:r>
              <a:rPr lang="en-US" altLang="zh-CN">
                <a:sym typeface="+mn-ea"/>
              </a:rPr>
              <a:t>)</a:t>
            </a:r>
            <a:endParaRPr lang="en-US" altLang="zh-CN"/>
          </a:p>
          <a:p>
            <a:pPr lvl="1"/>
            <a:r>
              <a:rPr lang="en-US" altLang="zh-CN"/>
              <a:t>进入源码目录: cd jieba-0.42.1</a:t>
            </a:r>
            <a:endParaRPr lang="en-US" altLang="zh-CN"/>
          </a:p>
          <a:p>
            <a:pPr lvl="1"/>
            <a:r>
              <a:rPr lang="en-US" altLang="zh-CN"/>
              <a:t>安装依赖项</a:t>
            </a:r>
            <a:endParaRPr lang="en-US" altLang="zh-CN"/>
          </a:p>
          <a:p>
            <a:pPr lvl="1"/>
            <a:r>
              <a:rPr lang="en-US" altLang="zh-CN"/>
              <a:t>执行安装命令: python setup.py install</a:t>
            </a:r>
            <a:endParaRPr lang="en-US" altLang="zh-CN"/>
          </a:p>
          <a:p>
            <a:pPr lvl="1"/>
            <a:r>
              <a:rPr lang="en-US" altLang="zh-CN"/>
              <a:t>验证安装: python</a:t>
            </a:r>
            <a:r>
              <a:rPr lang="zh-CN" altLang="en-US"/>
              <a:t>进入交互式命令界面。</a:t>
            </a:r>
            <a:r>
              <a:rPr lang="en-US" altLang="zh-CN"/>
              <a:t>import jieba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第一个</a:t>
            </a:r>
            <a:r>
              <a:rPr lang="en-US" altLang="zh-CN"/>
              <a:t>Python</a:t>
            </a:r>
            <a:r>
              <a:rPr lang="zh-CN" altLang="en-US"/>
              <a:t>程序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交互方式一（</a:t>
            </a:r>
            <a:r>
              <a:rPr lang="en-US" altLang="zh-CN"/>
              <a:t>cmd</a:t>
            </a:r>
            <a:r>
              <a:rPr lang="zh-CN" altLang="en-US"/>
              <a:t>）</a:t>
            </a:r>
            <a:endParaRPr lang="zh-CN" altLang="en-US"/>
          </a:p>
          <a:p>
            <a:pPr lvl="1"/>
            <a:r>
              <a:rPr lang="zh-CN" altLang="en-US"/>
              <a:t>打开</a:t>
            </a:r>
            <a:r>
              <a:rPr lang="en-US" altLang="zh-CN"/>
              <a:t>cmd</a:t>
            </a:r>
            <a:endParaRPr lang="en-US" altLang="zh-CN"/>
          </a:p>
          <a:p>
            <a:pPr lvl="1"/>
            <a:r>
              <a:rPr lang="zh-CN" altLang="en-US"/>
              <a:t>输入命令</a:t>
            </a:r>
            <a:r>
              <a:rPr lang="en-US" altLang="zh-CN"/>
              <a:t>python</a:t>
            </a:r>
            <a:r>
              <a:rPr lang="zh-CN" altLang="en-US"/>
              <a:t>回车</a:t>
            </a:r>
            <a:endParaRPr lang="zh-CN" altLang="en-US"/>
          </a:p>
          <a:p>
            <a:pPr lvl="1"/>
            <a:r>
              <a:rPr lang="zh-CN" altLang="en-US"/>
              <a:t>在</a:t>
            </a:r>
            <a:r>
              <a:rPr lang="en-US" altLang="zh-CN"/>
              <a:t>python</a:t>
            </a:r>
            <a:r>
              <a:rPr lang="zh-CN" altLang="en-US"/>
              <a:t>交互式界面输入：</a:t>
            </a:r>
            <a:endParaRPr lang="zh-CN" altLang="en-US"/>
          </a:p>
          <a:p>
            <a:pPr lvl="1"/>
            <a:endParaRPr lang="en-US" altLang="zh-CN"/>
          </a:p>
          <a:p>
            <a:pPr lvl="1"/>
            <a:r>
              <a:rPr lang="zh-CN" altLang="en-US"/>
              <a:t>回车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0985" y="3531235"/>
            <a:ext cx="191770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是什么？应用领域有</a:t>
            </a:r>
            <a:r>
              <a:rPr lang="zh-CN" altLang="en-US"/>
              <a:t>哪些？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Python是一种高级编程语言，具有简单易读、简洁而强大的语法特性。它由Guido van Rossum在1989年创造，并在1991年首次发布。Python以其清晰、可读性强的代码和丰富的标准库而受到广泛应用。</a:t>
            </a:r>
            <a:r>
              <a:rPr lang="zh-CN" altLang="en-US">
                <a:hlinkClick r:id="rId1" tooltip="" action="ppaction://hlinkfile"/>
              </a:rPr>
              <a:t>python主页</a:t>
            </a:r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第一个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程序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Spider</a:t>
            </a:r>
            <a:r>
              <a:rPr lang="zh-CN" altLang="en-US"/>
              <a:t>创建文件</a:t>
            </a:r>
            <a:r>
              <a:rPr lang="en-US" altLang="zh-CN"/>
              <a:t>hello_world.py</a:t>
            </a:r>
            <a:endParaRPr lang="en-US" altLang="zh-CN"/>
          </a:p>
          <a:p>
            <a:r>
              <a:rPr lang="zh-CN" altLang="en-US"/>
              <a:t>文件中</a:t>
            </a:r>
            <a:r>
              <a:rPr lang="zh-CN" altLang="en-US"/>
              <a:t>编辑</a:t>
            </a:r>
            <a:endParaRPr lang="zh-CN" altLang="en-US"/>
          </a:p>
          <a:p>
            <a:r>
              <a:rPr lang="zh-CN" altLang="en-US"/>
              <a:t>保存</a:t>
            </a:r>
            <a:r>
              <a:rPr lang="zh-CN" altLang="en-US"/>
              <a:t>文件</a:t>
            </a:r>
            <a:endParaRPr lang="zh-CN" altLang="en-US"/>
          </a:p>
          <a:p>
            <a:r>
              <a:rPr lang="zh-CN" altLang="en-US"/>
              <a:t>点击</a:t>
            </a:r>
            <a:r>
              <a:rPr lang="en-US" altLang="zh-CN"/>
              <a:t>Spider</a:t>
            </a:r>
            <a:r>
              <a:rPr lang="zh-CN" altLang="en-US"/>
              <a:t>中的运行</a:t>
            </a:r>
            <a:r>
              <a:rPr lang="zh-CN" altLang="en-US"/>
              <a:t>按钮</a:t>
            </a:r>
            <a:endParaRPr lang="zh-CN" altLang="en-US"/>
          </a:p>
          <a:p>
            <a:r>
              <a:rPr lang="zh-CN" altLang="en-US"/>
              <a:t>右侧的交互界面会出现</a:t>
            </a:r>
            <a:r>
              <a:rPr lang="zh-CN" altLang="en-US"/>
              <a:t>结果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0940" y="2936875"/>
            <a:ext cx="1917700" cy="30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310" y="3648710"/>
            <a:ext cx="15113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本课</a:t>
            </a:r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了解</a:t>
            </a:r>
            <a:r>
              <a:rPr lang="en-US" altLang="zh-CN"/>
              <a:t>Python</a:t>
            </a:r>
            <a:r>
              <a:rPr lang="zh-CN" altLang="en-US"/>
              <a:t>这门语言以及其</a:t>
            </a:r>
            <a:r>
              <a:rPr lang="zh-CN" altLang="en-US"/>
              <a:t>应用</a:t>
            </a:r>
            <a:endParaRPr lang="zh-CN" altLang="en-US"/>
          </a:p>
          <a:p>
            <a:r>
              <a:rPr lang="zh-CN" altLang="en-US"/>
              <a:t>学会独立使用不同的方式安装</a:t>
            </a:r>
            <a:r>
              <a:rPr lang="en-US" altLang="zh-CN"/>
              <a:t>python</a:t>
            </a:r>
            <a:r>
              <a:rPr lang="zh-CN" altLang="en-US"/>
              <a:t>环境（包括</a:t>
            </a:r>
            <a:r>
              <a:rPr lang="en-US" altLang="zh-CN"/>
              <a:t>python</a:t>
            </a:r>
            <a:r>
              <a:rPr lang="zh-CN" altLang="en-US"/>
              <a:t>及第三方</a:t>
            </a:r>
            <a:r>
              <a:rPr lang="zh-CN" altLang="en-US"/>
              <a:t>库）</a:t>
            </a:r>
            <a:endParaRPr lang="zh-CN" altLang="en-US"/>
          </a:p>
          <a:p>
            <a:r>
              <a:rPr lang="zh-CN" altLang="en-US"/>
              <a:t>学会使用</a:t>
            </a:r>
            <a:r>
              <a:rPr lang="en-US" altLang="zh-CN"/>
              <a:t>python</a:t>
            </a:r>
            <a:r>
              <a:rPr lang="zh-CN" altLang="en-US"/>
              <a:t>不同的交互方式来执行</a:t>
            </a:r>
            <a:r>
              <a:rPr lang="en-US" altLang="zh-CN"/>
              <a:t>python</a:t>
            </a:r>
            <a:r>
              <a:rPr lang="zh-CN" altLang="en-US"/>
              <a:t>语句、</a:t>
            </a:r>
            <a:r>
              <a:rPr lang="zh-CN" altLang="en-US"/>
              <a:t>文件</a:t>
            </a:r>
            <a:endParaRPr lang="zh-CN" altLang="en-US"/>
          </a:p>
          <a:p>
            <a:r>
              <a:rPr lang="zh-CN" altLang="en-US"/>
              <a:t>学会</a:t>
            </a:r>
            <a:r>
              <a:rPr lang="en-US" altLang="zh-CN"/>
              <a:t>python</a:t>
            </a:r>
            <a:r>
              <a:rPr lang="zh-CN" altLang="en-US"/>
              <a:t>最简单的语句</a:t>
            </a:r>
            <a:r>
              <a:rPr lang="en-US" altLang="zh-CN"/>
              <a:t>print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350" y="805180"/>
            <a:ext cx="3209925" cy="4281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70" y="805180"/>
            <a:ext cx="2411095" cy="2346960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79190" y="3279140"/>
            <a:ext cx="7674610" cy="25114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9415" y="6121400"/>
            <a:ext cx="6753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hlinkClick r:id="rId4" tooltip="" action="ppaction://hlinkfile"/>
              </a:rPr>
              <a:t>2022 开发者生态系统现状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Python</a:t>
            </a:r>
            <a:r>
              <a:rPr lang="zh-CN" altLang="en-US"/>
              <a:t>的</a:t>
            </a:r>
            <a:r>
              <a:rPr lang="zh-CN" altLang="en-US"/>
              <a:t>特点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/>
              <a:t>1. </a:t>
            </a:r>
            <a:r>
              <a:rPr lang="zh-CN" altLang="en-US" b="1"/>
              <a:t>简单易学</a:t>
            </a:r>
            <a:r>
              <a:rPr lang="zh-CN" altLang="en-US"/>
              <a:t>：Python的语法设计简洁明了，容易理解和学习，适合初学者入门编程。</a:t>
            </a:r>
            <a:endParaRPr lang="zh-CN" altLang="en-US"/>
          </a:p>
          <a:p>
            <a:r>
              <a:rPr lang="zh-CN" altLang="en-US"/>
              <a:t>2. </a:t>
            </a:r>
            <a:r>
              <a:rPr lang="zh-CN" altLang="en-US" b="1"/>
              <a:t>高级特性</a:t>
            </a:r>
            <a:r>
              <a:rPr lang="zh-CN" altLang="en-US"/>
              <a:t>：Python提供了许多高级特性，如面向对象编程、函数式编程、迭代器和生成器等，可以实现复杂的程序逻辑。</a:t>
            </a:r>
            <a:endParaRPr lang="zh-CN" altLang="en-US"/>
          </a:p>
          <a:p>
            <a:r>
              <a:rPr lang="zh-CN" altLang="en-US"/>
              <a:t>3. </a:t>
            </a:r>
            <a:r>
              <a:rPr lang="zh-CN" altLang="en-US" b="1"/>
              <a:t>跨平台</a:t>
            </a:r>
            <a:r>
              <a:rPr lang="zh-CN" altLang="en-US"/>
              <a:t>：Python可以在多个操作系统上运行，包括Windows、Mac和Linux等，具有很好的跨平台性。</a:t>
            </a:r>
            <a:endParaRPr lang="zh-CN" altLang="en-US"/>
          </a:p>
          <a:p>
            <a:r>
              <a:rPr lang="zh-CN" altLang="en-US"/>
              <a:t>4. </a:t>
            </a:r>
            <a:r>
              <a:rPr lang="zh-CN" altLang="en-US" b="1"/>
              <a:t>强大的标准库</a:t>
            </a:r>
            <a:r>
              <a:rPr lang="zh-CN" altLang="en-US"/>
              <a:t>：Python内置了丰富的标准库，涵盖了各种功能模块，如文件操作、网络编程、数据处理、图形界面等，方便开发者快速构建应用。</a:t>
            </a:r>
            <a:endParaRPr lang="zh-CN" altLang="en-US"/>
          </a:p>
          <a:p>
            <a:r>
              <a:rPr lang="zh-CN" altLang="en-US"/>
              <a:t>5. </a:t>
            </a:r>
            <a:r>
              <a:rPr lang="zh-CN" altLang="en-US" b="1"/>
              <a:t>第三方库丰富</a:t>
            </a:r>
            <a:r>
              <a:rPr lang="zh-CN" altLang="en-US"/>
              <a:t>：Python拥有庞大的第三方库生态系统，如NumPy、Pandas、Matplotlib、TensorFlow等，提供了各种功能强大的扩展库，方便开发者进行数据分析、科学计算、机器学习等领域的应用。</a:t>
            </a:r>
            <a:endParaRPr lang="zh-CN" altLang="en-US"/>
          </a:p>
          <a:p>
            <a:r>
              <a:rPr lang="zh-CN" altLang="en-US"/>
              <a:t>6. </a:t>
            </a:r>
            <a:r>
              <a:rPr lang="zh-CN" altLang="en-US" b="1"/>
              <a:t>多用途语言</a:t>
            </a:r>
            <a:r>
              <a:rPr lang="zh-CN" altLang="en-US"/>
              <a:t>：Python可用于开发各种类型的应用，包括网站开发、数据分析、机器学习、人工智能、网络爬虫、自动化脚本等。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96545" y="5940425"/>
            <a:ext cx="76974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儷黑 Pro" panose="020B0500000000000000" charset="-122"/>
                <a:ea typeface="儷黑 Pro" panose="020B0500000000000000" charset="-122"/>
                <a:cs typeface="儷黑 Pro" panose="020B0500000000000000" charset="-122"/>
              </a:rPr>
              <a:t>数据分析只是</a:t>
            </a:r>
            <a:r>
              <a:rPr lang="en-US" altLang="zh-CN" sz="2800" b="1">
                <a:latin typeface="儷黑 Pro" panose="020B0500000000000000" charset="-122"/>
                <a:ea typeface="儷黑 Pro" panose="020B0500000000000000" charset="-122"/>
                <a:cs typeface="儷黑 Pro" panose="020B0500000000000000" charset="-122"/>
              </a:rPr>
              <a:t>Python</a:t>
            </a:r>
            <a:r>
              <a:rPr lang="zh-CN" altLang="en-US" sz="2800" b="1">
                <a:latin typeface="儷黑 Pro" panose="020B0500000000000000" charset="-122"/>
                <a:ea typeface="儷黑 Pro" panose="020B0500000000000000" charset="-122"/>
                <a:cs typeface="儷黑 Pro" panose="020B0500000000000000" charset="-122"/>
              </a:rPr>
              <a:t>众多优秀功能的其中之一</a:t>
            </a:r>
            <a:endParaRPr lang="zh-CN" altLang="en-US" sz="2800" b="1">
              <a:latin typeface="儷黑 Pro" panose="020B0500000000000000" charset="-122"/>
              <a:ea typeface="儷黑 Pro" panose="020B0500000000000000" charset="-122"/>
              <a:cs typeface="儷黑 Pro" panose="020B05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2023年使用Python的世界级软件IT公司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0880" y="2001520"/>
            <a:ext cx="1658620" cy="1666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05" y="2131060"/>
            <a:ext cx="1511300" cy="1536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0" y="2495550"/>
            <a:ext cx="1866900" cy="1066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515" y="2895600"/>
            <a:ext cx="1790700" cy="863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85" y="3962400"/>
            <a:ext cx="1511300" cy="1511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2110" y="3696335"/>
            <a:ext cx="1671320" cy="8083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6415" y="4254500"/>
            <a:ext cx="1816100" cy="1841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7345" y="4455160"/>
            <a:ext cx="1549400" cy="736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6930" y="2416810"/>
            <a:ext cx="1727200" cy="16256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6930" y="4042410"/>
            <a:ext cx="1930400" cy="19304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6235" y="4736465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课程内容与</a:t>
            </a:r>
            <a:r>
              <a:rPr lang="zh-CN" altLang="en-US"/>
              <a:t>目标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514350" indent="-514350">
              <a:buAutoNum type="arabicPeriod"/>
            </a:pPr>
            <a:r>
              <a:rPr lang="zh-CN" altLang="en-US">
                <a:sym typeface="+mn-ea"/>
              </a:rPr>
              <a:t>学会使用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进行基本的逻辑</a:t>
            </a:r>
            <a:r>
              <a:rPr lang="zh-CN" altLang="en-US">
                <a:sym typeface="+mn-ea"/>
              </a:rPr>
              <a:t>开发</a:t>
            </a:r>
            <a:endParaRPr lang="zh-CN" altLang="en-US">
              <a:sym typeface="+mn-ea"/>
            </a:endParaRPr>
          </a:p>
          <a:p>
            <a:pPr marL="514350" indent="-514350">
              <a:buAutoNum type="arabicPeriod"/>
            </a:pPr>
            <a:r>
              <a:rPr lang="zh-CN" altLang="en-US">
                <a:sym typeface="+mn-ea"/>
              </a:rPr>
              <a:t>学会如何使用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各种库</a:t>
            </a:r>
            <a:endParaRPr lang="zh-CN" altLang="en-US">
              <a:sym typeface="+mn-ea"/>
            </a:endParaRPr>
          </a:p>
          <a:p>
            <a:pPr marL="514350" indent="-514350">
              <a:buAutoNum type="arabicPeriod"/>
            </a:pPr>
            <a:r>
              <a:rPr lang="zh-CN" altLang="en-US"/>
              <a:t>能够使用</a:t>
            </a:r>
            <a:r>
              <a:rPr lang="en-US" altLang="zh-CN"/>
              <a:t>Python</a:t>
            </a:r>
            <a:r>
              <a:rPr lang="zh-CN" altLang="en-US"/>
              <a:t>进行数据爬虫</a:t>
            </a:r>
            <a:endParaRPr lang="zh-CN" altLang="en-US"/>
          </a:p>
          <a:p>
            <a:pPr marL="514350" indent="-514350">
              <a:buAutoNum type="arabicPeriod"/>
            </a:pPr>
            <a:r>
              <a:rPr lang="zh-CN" altLang="en-US"/>
              <a:t>能够使用</a:t>
            </a:r>
            <a:r>
              <a:rPr lang="en-US" altLang="zh-CN"/>
              <a:t>Python</a:t>
            </a:r>
            <a:r>
              <a:rPr lang="zh-CN" altLang="en-US"/>
              <a:t>进行数据</a:t>
            </a:r>
            <a:r>
              <a:rPr lang="zh-CN" altLang="en-US"/>
              <a:t>分析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学会使用</a:t>
            </a:r>
            <a:r>
              <a:rPr lang="en-US" altLang="zh-CN">
                <a:sym typeface="+mn-ea"/>
              </a:rPr>
              <a:t>Python</a:t>
            </a:r>
            <a:r>
              <a:rPr lang="zh-CN" altLang="en-US">
                <a:sym typeface="+mn-ea"/>
              </a:rPr>
              <a:t>进行基本的逻辑开发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学习Python的基本语法，如变量、数据类型、运算符、条件语句、循环语句等</a:t>
            </a:r>
            <a:endParaRPr lang="zh-CN" altLang="en-US"/>
          </a:p>
          <a:p>
            <a:r>
              <a:rPr lang="zh-CN" altLang="en-US"/>
              <a:t>熟悉Python的函数定义和调用，学习如何编写和组织代码</a:t>
            </a:r>
            <a:endParaRPr lang="zh-CN" altLang="en-US"/>
          </a:p>
          <a:p>
            <a:r>
              <a:rPr lang="zh-CN" altLang="en-US"/>
              <a:t>掌握异常处理和错误调试的方法，以提高代码的稳定性和可靠性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9020" y="4133850"/>
            <a:ext cx="5305425" cy="2724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11720" y="2412365"/>
            <a:ext cx="3175000" cy="2476500"/>
          </a:xfrm>
          <a:prstGeom prst="rect">
            <a:avLst/>
          </a:prstGeom>
        </p:spPr>
      </p:pic>
      <p:sp>
        <p:nvSpPr>
          <p:cNvPr id="10" name="标题 9"/>
          <p:cNvSpPr/>
          <p:nvPr>
            <p:ph type="title"/>
          </p:nvPr>
        </p:nvSpPr>
        <p:spPr/>
        <p:txBody>
          <a:bodyPr>
            <a:normAutofit/>
          </a:bodyPr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805180"/>
            <a:ext cx="5848985" cy="535178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684520" y="805180"/>
            <a:ext cx="56692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打印杨辉</a:t>
            </a:r>
            <a:r>
              <a:rPr lang="zh-CN" altLang="en-US" sz="7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alpha val="40000"/>
                    </a:schemeClr>
                  </a:outerShdw>
                </a:effectLst>
              </a:rPr>
              <a:t>三角</a:t>
            </a:r>
            <a:endParaRPr lang="zh-CN" altLang="en-US" sz="7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2962</Words>
  <Application>WPS 演示</Application>
  <PresentationFormat>Widescreen</PresentationFormat>
  <Paragraphs>167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Arial</vt:lpstr>
      <vt:lpstr>宋体</vt:lpstr>
      <vt:lpstr>Wingdings</vt:lpstr>
      <vt:lpstr>宋体</vt:lpstr>
      <vt:lpstr>Arial Unicode MS</vt:lpstr>
      <vt:lpstr>Calibri Light</vt:lpstr>
      <vt:lpstr>Helvetica Neue</vt:lpstr>
      <vt:lpstr>宋体-简</vt:lpstr>
      <vt:lpstr>Calibri</vt:lpstr>
      <vt:lpstr>微软雅黑</vt:lpstr>
      <vt:lpstr>汉仪旗黑</vt:lpstr>
      <vt:lpstr>儷宋 Pro</vt:lpstr>
      <vt:lpstr>Lantinghei SC Extralight</vt:lpstr>
      <vt:lpstr>儷黑 Pro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lilianli</dc:creator>
  <cp:lastModifiedBy>lilianli</cp:lastModifiedBy>
  <cp:revision>126</cp:revision>
  <dcterms:created xsi:type="dcterms:W3CDTF">2023-06-29T02:07:45Z</dcterms:created>
  <dcterms:modified xsi:type="dcterms:W3CDTF">2023-06-29T02:07:45Z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2052-5.3.0.7932</vt:lpwstr>
  </property>
</Properties>
</file>